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9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61154B7-DD8A-46E0-BEB8-BF3E2C727D86}" type="datetimeFigureOut">
              <a:rPr lang="en-US" smtClean="0"/>
              <a:pPr/>
              <a:t>3/16/16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7AFB13-CCCA-482B-9E88-790DF6FB44BB}" type="slidenum">
              <a:rPr lang="en-US" smtClean="0"/>
              <a:pPr/>
              <a:t>‹#›</a:t>
            </a:fld>
            <a:endParaRPr lang="en-US" dirty="0"/>
          </a:p>
        </p:txBody>
      </p:sp>
    </p:spTree>
    <p:extLst>
      <p:ext uri="{BB962C8B-B14F-4D97-AF65-F5344CB8AC3E}">
        <p14:creationId xmlns:p14="http://schemas.microsoft.com/office/powerpoint/2010/main" val="2502285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512D6077-85DF-4DF9-A75D-BDFA81EBC66D}" type="slidenum">
              <a:rPr lang="en-US" smtClean="0"/>
              <a:pPr>
                <a:defRPr/>
              </a:pPr>
              <a:t>1</a:t>
            </a:fld>
            <a:endParaRPr lang="en-US" dirty="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altLang="en-US" dirty="0" smtClean="0"/>
              <a:t>I am one of 260 members who make up Assistance League of St. Louis. We are a nonprofit, volunteer service organization targeting needs in the St. Louis area not being met by any other organization.  We are all over St. Louis doing all kinds of things for all kinds of people.</a:t>
            </a:r>
          </a:p>
        </p:txBody>
      </p:sp>
    </p:spTree>
    <p:extLst>
      <p:ext uri="{BB962C8B-B14F-4D97-AF65-F5344CB8AC3E}">
        <p14:creationId xmlns:p14="http://schemas.microsoft.com/office/powerpoint/2010/main" val="66475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endParaRPr lang="en-US" altLang="en-US" dirty="0" smtClean="0"/>
          </a:p>
        </p:txBody>
      </p:sp>
      <p:sp>
        <p:nvSpPr>
          <p:cNvPr id="50180" name="Slide Number Placeholder 3"/>
          <p:cNvSpPr>
            <a:spLocks noGrp="1"/>
          </p:cNvSpPr>
          <p:nvPr>
            <p:ph type="sldNum" sz="quarter" idx="5"/>
          </p:nvPr>
        </p:nvSpPr>
        <p:spPr/>
        <p:txBody>
          <a:bodyPr/>
          <a:lstStyle/>
          <a:p>
            <a:pPr>
              <a:defRPr/>
            </a:pPr>
            <a:fld id="{528554A6-CFAA-4E2C-8BBC-F67F2E3578AB}" type="slidenum">
              <a:rPr lang="en-US" smtClean="0"/>
              <a:pPr>
                <a:defRPr/>
              </a:pPr>
              <a:t>2</a:t>
            </a:fld>
            <a:endParaRPr lang="en-US" dirty="0" smtClean="0"/>
          </a:p>
        </p:txBody>
      </p:sp>
    </p:spTree>
    <p:extLst>
      <p:ext uri="{BB962C8B-B14F-4D97-AF65-F5344CB8AC3E}">
        <p14:creationId xmlns:p14="http://schemas.microsoft.com/office/powerpoint/2010/main" val="3153672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0821-F410-4A05-9669-CB971A01A28E}" type="datetimeFigureOut">
              <a:rPr lang="en-US" smtClean="0"/>
              <a:pPr/>
              <a:t>3/16/16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F58BF-17EF-46EB-9675-1FC58D252C0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60821-F410-4A05-9669-CB971A01A28E}" type="datetimeFigureOut">
              <a:rPr lang="en-US" smtClean="0"/>
              <a:pPr/>
              <a:t>3/16/16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F58BF-17EF-46EB-9675-1FC58D252C0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Z:\LOGOS\ALSL LOGOS\Border logo small.jpg"/>
          <p:cNvPicPr>
            <a:picLocks noChangeAspect="1" noChangeArrowheads="1"/>
          </p:cNvPicPr>
          <p:nvPr/>
        </p:nvPicPr>
        <p:blipFill>
          <a:blip r:embed="rId3" cstate="print"/>
          <a:srcRect/>
          <a:stretch>
            <a:fillRect/>
          </a:stretch>
        </p:blipFill>
        <p:spPr bwMode="auto">
          <a:xfrm>
            <a:off x="1447800" y="609600"/>
            <a:ext cx="6183313" cy="55483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p:cNvPicPr>
            <a:picLocks noChangeAspect="1" noChangeArrowheads="1"/>
          </p:cNvPicPr>
          <p:nvPr/>
        </p:nvPicPr>
        <p:blipFill>
          <a:blip r:embed="rId3" cstate="print"/>
          <a:srcRect l="31250" t="27083" r="11719" b="25000"/>
          <a:stretch>
            <a:fillRect/>
          </a:stretch>
        </p:blipFill>
        <p:spPr bwMode="auto">
          <a:xfrm>
            <a:off x="0" y="0"/>
            <a:ext cx="9144000" cy="5762625"/>
          </a:xfrm>
          <a:prstGeom prst="rect">
            <a:avLst/>
          </a:prstGeom>
          <a:noFill/>
          <a:ln w="9525">
            <a:noFill/>
            <a:miter lim="800000"/>
            <a:headEnd/>
            <a:tailEnd/>
          </a:ln>
        </p:spPr>
      </p:pic>
      <p:sp>
        <p:nvSpPr>
          <p:cNvPr id="3075" name="TextBox 7"/>
          <p:cNvSpPr txBox="1">
            <a:spLocks noChangeArrowheads="1"/>
          </p:cNvSpPr>
          <p:nvPr/>
        </p:nvSpPr>
        <p:spPr bwMode="auto">
          <a:xfrm>
            <a:off x="7620000" y="3733800"/>
            <a:ext cx="1524000" cy="1077913"/>
          </a:xfrm>
          <a:prstGeom prst="rect">
            <a:avLst/>
          </a:prstGeom>
          <a:noFill/>
          <a:ln w="9525">
            <a:noFill/>
            <a:miter lim="800000"/>
            <a:headEnd/>
            <a:tailEnd/>
          </a:ln>
        </p:spPr>
        <p:txBody>
          <a:bodyPr>
            <a:spAutoFit/>
          </a:bodyPr>
          <a:lstStyle/>
          <a:p>
            <a:pPr algn="ctr"/>
            <a:r>
              <a:rPr lang="en-US" altLang="en-US" sz="1600" dirty="0">
                <a:latin typeface="Arial" charset="0"/>
              </a:rPr>
              <a:t>States in green denote chapter locations</a:t>
            </a:r>
          </a:p>
        </p:txBody>
      </p:sp>
      <p:sp>
        <p:nvSpPr>
          <p:cNvPr id="3076" name="TextBox 9"/>
          <p:cNvSpPr txBox="1">
            <a:spLocks noChangeArrowheads="1"/>
          </p:cNvSpPr>
          <p:nvPr/>
        </p:nvSpPr>
        <p:spPr bwMode="auto">
          <a:xfrm>
            <a:off x="0" y="5410200"/>
            <a:ext cx="9144000" cy="430213"/>
          </a:xfrm>
          <a:prstGeom prst="rect">
            <a:avLst/>
          </a:prstGeom>
          <a:noFill/>
          <a:ln w="9525">
            <a:noFill/>
            <a:miter lim="800000"/>
            <a:headEnd/>
            <a:tailEnd/>
          </a:ln>
        </p:spPr>
        <p:txBody>
          <a:bodyPr>
            <a:spAutoFit/>
          </a:bodyPr>
          <a:lstStyle/>
          <a:p>
            <a:pPr algn="ctr"/>
            <a:r>
              <a:rPr lang="en-US" altLang="en-US" sz="2200" dirty="0">
                <a:latin typeface="Arial" charset="0"/>
              </a:rPr>
              <a:t>Nationwide there are 122 chapters and over 30,000 members.</a:t>
            </a:r>
          </a:p>
        </p:txBody>
      </p:sp>
      <p:pic>
        <p:nvPicPr>
          <p:cNvPr id="3077" name="Picture 3" descr="al_logo"/>
          <p:cNvPicPr>
            <a:picLocks noChangeAspect="1" noChangeArrowheads="1"/>
          </p:cNvPicPr>
          <p:nvPr/>
        </p:nvPicPr>
        <p:blipFill>
          <a:blip r:embed="rId4" cstate="print"/>
          <a:srcRect/>
          <a:stretch>
            <a:fillRect/>
          </a:stretch>
        </p:blipFill>
        <p:spPr bwMode="auto">
          <a:xfrm>
            <a:off x="7696200" y="5791200"/>
            <a:ext cx="1309688"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Innovative Management Strategies</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Organization Chart</a:t>
            </a:r>
          </a:p>
          <a:p>
            <a:pPr lvl="1"/>
            <a:r>
              <a:rPr lang="en-US" dirty="0" smtClean="0"/>
              <a:t>Job Descriptions</a:t>
            </a:r>
          </a:p>
          <a:p>
            <a:pPr lvl="1"/>
            <a:r>
              <a:rPr lang="en-US" dirty="0" smtClean="0"/>
              <a:t>Leadership Positions Change Annually</a:t>
            </a:r>
          </a:p>
          <a:p>
            <a:pPr lvl="1"/>
            <a:r>
              <a:rPr lang="en-US" dirty="0" smtClean="0"/>
              <a:t>All Volunteer  (453 Members)</a:t>
            </a:r>
            <a:br>
              <a:rPr lang="en-US" dirty="0" smtClean="0"/>
            </a:br>
            <a:endParaRPr lang="en-US" dirty="0" smtClean="0"/>
          </a:p>
          <a:p>
            <a:r>
              <a:rPr lang="en-US" dirty="0" smtClean="0"/>
              <a:t>Strategic Plan</a:t>
            </a:r>
          </a:p>
          <a:p>
            <a:pPr lvl="1"/>
            <a:r>
              <a:rPr lang="en-US" dirty="0" smtClean="0"/>
              <a:t>Measurable Strategies</a:t>
            </a:r>
          </a:p>
          <a:p>
            <a:pPr lvl="1"/>
            <a:r>
              <a:rPr lang="en-US" dirty="0" smtClean="0"/>
              <a:t>Reviewed and Revised Annually</a:t>
            </a:r>
            <a:br>
              <a:rPr lang="en-US" dirty="0" smtClean="0"/>
            </a:br>
            <a:endParaRPr lang="en-US" dirty="0" smtClean="0"/>
          </a:p>
          <a:p>
            <a:r>
              <a:rPr lang="en-US" dirty="0" smtClean="0"/>
              <a:t>Bylaws &amp; Standing Rules</a:t>
            </a:r>
          </a:p>
          <a:p>
            <a:pPr lvl="1"/>
            <a:r>
              <a:rPr lang="en-US" dirty="0" smtClean="0"/>
              <a:t>Detailed </a:t>
            </a:r>
          </a:p>
          <a:p>
            <a:pPr lvl="1"/>
            <a:r>
              <a:rPr lang="en-US" dirty="0" smtClean="0"/>
              <a:t>Reviewed and Revised Annually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Dynamic Relationships </a:t>
            </a:r>
            <a:endParaRPr lang="en-US" dirty="0"/>
          </a:p>
        </p:txBody>
      </p:sp>
      <p:sp>
        <p:nvSpPr>
          <p:cNvPr id="5" name="Content Placeholder 4"/>
          <p:cNvSpPr>
            <a:spLocks noGrp="1"/>
          </p:cNvSpPr>
          <p:nvPr>
            <p:ph idx="1"/>
          </p:nvPr>
        </p:nvSpPr>
        <p:spPr/>
        <p:txBody>
          <a:bodyPr/>
          <a:lstStyle/>
          <a:p>
            <a:r>
              <a:rPr lang="en-US" dirty="0" smtClean="0"/>
              <a:t>Collaborative Partnerships</a:t>
            </a:r>
            <a:br>
              <a:rPr lang="en-US" dirty="0" smtClean="0"/>
            </a:br>
            <a:endParaRPr lang="en-US" dirty="0" smtClean="0"/>
          </a:p>
          <a:p>
            <a:r>
              <a:rPr lang="en-US" dirty="0" smtClean="0"/>
              <a:t>Community Response Teams</a:t>
            </a:r>
            <a:br>
              <a:rPr lang="en-US" dirty="0" smtClean="0"/>
            </a:br>
            <a:endParaRPr lang="en-US" dirty="0" smtClean="0"/>
          </a:p>
          <a:p>
            <a:r>
              <a:rPr lang="en-US" dirty="0" smtClean="0"/>
              <a:t>Chamber of Commerce and Rotary Clubs</a:t>
            </a:r>
            <a:br>
              <a:rPr lang="en-US" dirty="0" smtClean="0"/>
            </a:br>
            <a:endParaRPr lang="en-US" dirty="0" smtClean="0"/>
          </a:p>
          <a:p>
            <a:r>
              <a:rPr lang="en-US" dirty="0" smtClean="0"/>
              <a:t>Emergency Fund Network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Strengthening Leadership</a:t>
            </a:r>
            <a:endParaRPr lang="en-US" dirty="0"/>
          </a:p>
        </p:txBody>
      </p:sp>
      <p:sp>
        <p:nvSpPr>
          <p:cNvPr id="3" name="Content Placeholder 2"/>
          <p:cNvSpPr>
            <a:spLocks noGrp="1"/>
          </p:cNvSpPr>
          <p:nvPr>
            <p:ph idx="1"/>
          </p:nvPr>
        </p:nvSpPr>
        <p:spPr/>
        <p:txBody>
          <a:bodyPr>
            <a:normAutofit lnSpcReduction="10000"/>
          </a:bodyPr>
          <a:lstStyle/>
          <a:p>
            <a:r>
              <a:rPr lang="en-US" dirty="0" smtClean="0"/>
              <a:t>Leadership Training </a:t>
            </a:r>
          </a:p>
          <a:p>
            <a:pPr lvl="1"/>
            <a:r>
              <a:rPr lang="en-US" dirty="0" smtClean="0"/>
              <a:t>National Training for President and Treasurer</a:t>
            </a:r>
          </a:p>
          <a:p>
            <a:pPr lvl="1"/>
            <a:r>
              <a:rPr lang="en-US" dirty="0" smtClean="0"/>
              <a:t>Chapter Training for New Board, Chairs and Vice Chairs </a:t>
            </a:r>
          </a:p>
          <a:p>
            <a:r>
              <a:rPr lang="en-US" dirty="0" smtClean="0"/>
              <a:t>Procedure Manuals</a:t>
            </a:r>
          </a:p>
          <a:p>
            <a:pPr lvl="1"/>
            <a:r>
              <a:rPr lang="en-US" dirty="0" smtClean="0"/>
              <a:t>How To Instructions</a:t>
            </a:r>
          </a:p>
          <a:p>
            <a:pPr lvl="1"/>
            <a:r>
              <a:rPr lang="en-US" dirty="0" smtClean="0"/>
              <a:t>Timelines</a:t>
            </a:r>
          </a:p>
          <a:p>
            <a:pPr lvl="1"/>
            <a:r>
              <a:rPr lang="en-US" dirty="0" smtClean="0"/>
              <a:t>Budgets</a:t>
            </a:r>
          </a:p>
          <a:p>
            <a:pPr lvl="1"/>
            <a:r>
              <a:rPr lang="en-US" dirty="0" smtClean="0"/>
              <a:t>Job Descriptions </a:t>
            </a:r>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Recruiting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453 Members – Recruiting Is Not An Issue</a:t>
            </a:r>
            <a:br>
              <a:rPr lang="en-US" dirty="0" smtClean="0"/>
            </a:br>
            <a:endParaRPr lang="en-US" dirty="0" smtClean="0"/>
          </a:p>
          <a:p>
            <a:r>
              <a:rPr lang="en-US" dirty="0" smtClean="0"/>
              <a:t>Number 1 Recruiting Comes From Members</a:t>
            </a:r>
            <a:br>
              <a:rPr lang="en-US" dirty="0" smtClean="0"/>
            </a:br>
            <a:endParaRPr lang="en-US" dirty="0" smtClean="0"/>
          </a:p>
          <a:p>
            <a:r>
              <a:rPr lang="en-US" dirty="0" smtClean="0"/>
              <a:t>PR Involvement with Community Businesses</a:t>
            </a:r>
            <a:br>
              <a:rPr lang="en-US" dirty="0" smtClean="0"/>
            </a:br>
            <a:endParaRPr lang="en-US" dirty="0" smtClean="0"/>
          </a:p>
          <a:p>
            <a:r>
              <a:rPr lang="en-US" dirty="0" smtClean="0"/>
              <a:t>Offer Two Informational Coffees Per Year</a:t>
            </a:r>
            <a:br>
              <a:rPr lang="en-US" dirty="0" smtClean="0"/>
            </a:br>
            <a:endParaRPr lang="en-US" dirty="0" smtClean="0"/>
          </a:p>
          <a:p>
            <a:r>
              <a:rPr lang="en-US" dirty="0" smtClean="0"/>
              <a:t>New Member Orientation</a:t>
            </a:r>
            <a:br>
              <a:rPr lang="en-US" dirty="0" smtClean="0"/>
            </a:br>
            <a:endParaRPr lang="en-US" dirty="0" smtClean="0"/>
          </a:p>
          <a:p>
            <a:r>
              <a:rPr lang="en-US" dirty="0" smtClean="0"/>
              <a:t>Engage New Members for Leadership Positions</a:t>
            </a:r>
            <a:br>
              <a:rPr lang="en-US" dirty="0" smtClean="0"/>
            </a:br>
            <a:r>
              <a:rPr lang="en-US" dirty="0" smtClean="0"/>
              <a:t/>
            </a:r>
            <a:br>
              <a:rPr lang="en-US" dirty="0" smtClean="0"/>
            </a:b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Fundraising</a:t>
            </a:r>
            <a:endParaRPr lang="en-US" dirty="0"/>
          </a:p>
        </p:txBody>
      </p:sp>
      <p:sp>
        <p:nvSpPr>
          <p:cNvPr id="3" name="Content Placeholder 2"/>
          <p:cNvSpPr>
            <a:spLocks noGrp="1"/>
          </p:cNvSpPr>
          <p:nvPr>
            <p:ph idx="1"/>
          </p:nvPr>
        </p:nvSpPr>
        <p:spPr/>
        <p:txBody>
          <a:bodyPr>
            <a:normAutofit fontScale="92500"/>
          </a:bodyPr>
          <a:lstStyle/>
          <a:p>
            <a:r>
              <a:rPr lang="en-US" dirty="0" smtClean="0"/>
              <a:t>Resale Shop</a:t>
            </a:r>
          </a:p>
          <a:p>
            <a:r>
              <a:rPr lang="en-US" dirty="0" smtClean="0"/>
              <a:t>Corporate and Foundation Grants</a:t>
            </a:r>
          </a:p>
          <a:p>
            <a:r>
              <a:rPr lang="en-US" dirty="0" smtClean="0"/>
              <a:t>Individual and Corporate Donations and Sponsors</a:t>
            </a:r>
          </a:p>
          <a:p>
            <a:r>
              <a:rPr lang="en-US" dirty="0" smtClean="0"/>
              <a:t>PR Efforts To Develop Business Relationships</a:t>
            </a:r>
          </a:p>
          <a:p>
            <a:r>
              <a:rPr lang="en-US" dirty="0" smtClean="0"/>
              <a:t>Fundraisers Gala and Authors Brunch</a:t>
            </a:r>
          </a:p>
          <a:p>
            <a:r>
              <a:rPr lang="en-US" dirty="0" smtClean="0"/>
              <a:t>Endowment Fund</a:t>
            </a:r>
          </a:p>
          <a:p>
            <a:r>
              <a:rPr lang="en-US" dirty="0" smtClean="0"/>
              <a:t>Social Media Giving Initiatives </a:t>
            </a:r>
            <a:br>
              <a:rPr lang="en-US" dirty="0" smtClean="0"/>
            </a:b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169</Words>
  <Application>Microsoft Macintosh PowerPoint</Application>
  <PresentationFormat>On-screen Show (4:3)</PresentationFormat>
  <Paragraphs>47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Innovative Management Strategies</vt:lpstr>
      <vt:lpstr>Dynamic Relationships </vt:lpstr>
      <vt:lpstr>Strengthening Leadership</vt:lpstr>
      <vt:lpstr>Recruiting </vt:lpstr>
      <vt:lpstr>Developing   Fundraising</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ALSL</dc:creator>
  <cp:lastModifiedBy>Crystal Beuerlein</cp:lastModifiedBy>
  <cp:revision>11</cp:revision>
  <dcterms:created xsi:type="dcterms:W3CDTF">2016-02-24T18:19:01Z</dcterms:created>
  <dcterms:modified xsi:type="dcterms:W3CDTF">2016-03-16T22:13:27Z</dcterms:modified>
</cp:coreProperties>
</file>